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23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" cy="5143500"/>
          </a:xfrm>
          <a:prstGeom prst="rect">
            <a:avLst/>
          </a:prstGeom>
          <a:solidFill>
            <a:srgbClr val="BA7517"/>
          </a:solidFill>
          <a:ln w="12700">
            <a:solidFill>
              <a:srgbClr val="BA75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1463040"/>
          </a:xfrm>
          <a:prstGeom prst="rect">
            <a:avLst/>
          </a:prstGeom>
          <a:solidFill>
            <a:srgbClr val="BA7517"/>
          </a:solidFill>
          <a:ln w="12700">
            <a:solidFill>
              <a:srgbClr val="BA751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91440"/>
            <a:ext cx="7315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0" b="1" dirty="0">
                <a:solidFill>
                  <a:srgbClr val="0C23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MIRA</a:t>
            </a:r>
            <a:endParaRPr lang="en-US" sz="8200" dirty="0"/>
          </a:p>
        </p:txBody>
      </p:sp>
      <p:sp>
        <p:nvSpPr>
          <p:cNvPr id="5" name="Text 3"/>
          <p:cNvSpPr/>
          <p:nvPr/>
        </p:nvSpPr>
        <p:spPr>
          <a:xfrm>
            <a:off x="548640" y="1691640"/>
            <a:ext cx="6858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Cuatro preguntas que cualquier docente</a:t>
            </a:r>
            <a:endParaRPr lang="en-US" sz="2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hace — y que MIRA convierte en práctica.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48640" y="320040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A8B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metodología nueva. Sin acreditación. Sin transformar el centro.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48640" y="47091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F7A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Juan María Rodríguez González  ·  miraaprendizaje.org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C23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BA7517"/>
          </a:solidFill>
          <a:ln w="12700">
            <a:solidFill>
              <a:srgbClr val="BA751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2860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BA75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PROBLEMA QUE YA CONOCES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02920" y="594360"/>
            <a:ext cx="8046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Corriges. Devuelves. El alumno mira el número y cierra el cuaderno.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02920" y="17830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400" dirty="0">
                <a:solidFill>
                  <a:srgbClr val="A8B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 invertido veinte minutos en ese feedback. No ha servido para nada.</a:t>
            </a:r>
            <a:endParaRPr lang="en-US" sz="1400" dirty="0"/>
          </a:p>
          <a:p>
            <a:pPr indent="0" marL="0">
              <a:lnSpc>
                <a:spcPct val="150000"/>
              </a:lnSpc>
              <a:buNone/>
            </a:pPr>
            <a:endParaRPr lang="en-US" sz="14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400" dirty="0">
                <a:solidFill>
                  <a:srgbClr val="A8B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es culpa del alumno. Es que el diseño habitual no crea las condiciones</a:t>
            </a:r>
            <a:endParaRPr lang="en-US" sz="14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400" dirty="0">
                <a:solidFill>
                  <a:srgbClr val="A8B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que el feedback llegue a tiempo.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3520440"/>
            <a:ext cx="8046720" cy="0"/>
          </a:xfrm>
          <a:prstGeom prst="line">
            <a:avLst/>
          </a:prstGeom>
          <a:noFill/>
          <a:ln w="6350">
            <a:solidFill>
              <a:srgbClr val="BA7517"/>
            </a:solidFill>
            <a:prstDash val="dash"/>
          </a:ln>
        </p:spPr>
      </p:sp>
      <p:sp>
        <p:nvSpPr>
          <p:cNvPr id="7" name="Text 5"/>
          <p:cNvSpPr/>
          <p:nvPr/>
        </p:nvSpPr>
        <p:spPr>
          <a:xfrm>
            <a:off x="502920" y="3657600"/>
            <a:ext cx="8046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350" i="1" dirty="0">
                <a:solidFill>
                  <a:srgbClr val="FAEE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MIRA no resuelve esto con otra metodología.</a:t>
            </a:r>
            <a:endParaRPr lang="en-US" sz="13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50" i="1" dirty="0">
                <a:solidFill>
                  <a:srgbClr val="FAEE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resuelve con una cosa muy concreta: el alumno evalúa antes de entregar.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BA7517"/>
          </a:solidFill>
          <a:ln w="12700">
            <a:solidFill>
              <a:srgbClr val="BA751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2860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A3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¿POR QUÉ OTRA COSA MÁS?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02920" y="54864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C23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Tienes razón en ser escéptico.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02920" y="1261872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350" dirty="0">
                <a:solidFill>
                  <a:srgbClr val="5F5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mayor parte de las innovaciones que han llegado al aula en los ultimos anos</a:t>
            </a:r>
            <a:endParaRPr lang="en-US" sz="13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50" dirty="0">
                <a:solidFill>
                  <a:srgbClr val="5F5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tienen algo en comun: llegaron con mucho entusiasmo y se fueron sin dejar evidencia.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02920" y="2240280"/>
            <a:ext cx="2606040" cy="2331720"/>
          </a:xfrm>
          <a:prstGeom prst="rect">
            <a:avLst/>
          </a:prstGeom>
          <a:solidFill>
            <a:srgbClr val="FCEBEB"/>
          </a:solidFill>
          <a:ln w="6350">
            <a:solidFill>
              <a:srgbClr val="F7C1C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2240280"/>
            <a:ext cx="2606040" cy="45720"/>
          </a:xfrm>
          <a:prstGeom prst="rect">
            <a:avLst/>
          </a:prstGeom>
          <a:solidFill>
            <a:srgbClr val="A32D2D"/>
          </a:solidFill>
          <a:ln w="12700">
            <a:solidFill>
              <a:srgbClr val="A32D2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30936" y="2377440"/>
            <a:ext cx="23500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3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es una metodología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30936" y="2944368"/>
            <a:ext cx="2350008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5F5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te dice cómo dar clase. No pide que cambies tu forma de enseñar.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337560" y="2240280"/>
            <a:ext cx="2606040" cy="2331720"/>
          </a:xfrm>
          <a:prstGeom prst="rect">
            <a:avLst/>
          </a:prstGeom>
          <a:solidFill>
            <a:srgbClr val="FCEBEB"/>
          </a:solidFill>
          <a:ln w="6350">
            <a:solidFill>
              <a:srgbClr val="F7C1C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337560" y="2240280"/>
            <a:ext cx="2606040" cy="45720"/>
          </a:xfrm>
          <a:prstGeom prst="rect">
            <a:avLst/>
          </a:prstGeom>
          <a:solidFill>
            <a:srgbClr val="A32D2D"/>
          </a:solidFill>
          <a:ln w="12700">
            <a:solidFill>
              <a:srgbClr val="A32D2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465576" y="2377440"/>
            <a:ext cx="23500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3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requiere formación especial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465576" y="2944368"/>
            <a:ext cx="2350008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5F5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Puedes usar el primer instrumento en tu próxima tarea. Sin curso previo.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172200" y="2240280"/>
            <a:ext cx="2606040" cy="2331720"/>
          </a:xfrm>
          <a:prstGeom prst="rect">
            <a:avLst/>
          </a:prstGeom>
          <a:solidFill>
            <a:srgbClr val="FCEBEB"/>
          </a:solidFill>
          <a:ln w="6350">
            <a:solidFill>
              <a:srgbClr val="F7C1C1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172200" y="2240280"/>
            <a:ext cx="2606040" cy="45720"/>
          </a:xfrm>
          <a:prstGeom prst="rect">
            <a:avLst/>
          </a:prstGeom>
          <a:solidFill>
            <a:srgbClr val="A32D2D"/>
          </a:solidFill>
          <a:ln w="12700">
            <a:solidFill>
              <a:srgbClr val="A32D2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0216" y="2377440"/>
            <a:ext cx="23500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3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llega sin evidencia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300216" y="2944368"/>
            <a:ext cx="2350008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5F5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efectos que activa son los más altos documentados en educación. Con 1.800 estudios detrás.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C23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BA7517"/>
          </a:solidFill>
          <a:ln w="12700">
            <a:solidFill>
              <a:srgbClr val="BA751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2860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BA75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QUE DICE LA INVESTIGACIÓN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02920" y="548640"/>
            <a:ext cx="8046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efecto más alto documentado en educación</a:t>
            </a:r>
            <a:endParaRPr lang="en-US" sz="20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 exactamente lo que MIRA activa.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02920" y="1874520"/>
            <a:ext cx="2560320" cy="1828800"/>
          </a:xfrm>
          <a:prstGeom prst="rect">
            <a:avLst/>
          </a:prstGeom>
          <a:solidFill>
            <a:srgbClr val="0A1C30"/>
          </a:solidFill>
          <a:ln w="3810">
            <a:solidFill>
              <a:srgbClr val="BA751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965960"/>
            <a:ext cx="25603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BA75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d=1,44</a:t>
            </a:r>
            <a:endParaRPr lang="en-US" sz="4400" dirty="0"/>
          </a:p>
        </p:txBody>
      </p:sp>
      <p:sp>
        <p:nvSpPr>
          <p:cNvPr id="7" name="Shape 5"/>
          <p:cNvSpPr/>
          <p:nvPr/>
        </p:nvSpPr>
        <p:spPr>
          <a:xfrm>
            <a:off x="731520" y="2788920"/>
            <a:ext cx="2103120" cy="0"/>
          </a:xfrm>
          <a:prstGeom prst="line">
            <a:avLst/>
          </a:prstGeom>
          <a:noFill/>
          <a:ln w="3810">
            <a:solidFill>
              <a:srgbClr val="BA751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76072" y="283464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Agencia real del alumno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576072" y="3383280"/>
            <a:ext cx="2423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5F7A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Bandura, 1997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337560" y="1874520"/>
            <a:ext cx="2560320" cy="1828800"/>
          </a:xfrm>
          <a:prstGeom prst="rect">
            <a:avLst/>
          </a:prstGeom>
          <a:solidFill>
            <a:srgbClr val="0A1C30"/>
          </a:solidFill>
          <a:ln w="3810">
            <a:solidFill>
              <a:srgbClr val="BA751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37560" y="1965960"/>
            <a:ext cx="25603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BA75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d=1,33</a:t>
            </a:r>
            <a:endParaRPr lang="en-US" sz="4400" dirty="0"/>
          </a:p>
        </p:txBody>
      </p:sp>
      <p:sp>
        <p:nvSpPr>
          <p:cNvPr id="12" name="Shape 10"/>
          <p:cNvSpPr/>
          <p:nvPr/>
        </p:nvSpPr>
        <p:spPr>
          <a:xfrm>
            <a:off x="3566160" y="2788920"/>
            <a:ext cx="2103120" cy="0"/>
          </a:xfrm>
          <a:prstGeom prst="line">
            <a:avLst/>
          </a:prstGeom>
          <a:noFill/>
          <a:ln w="3810">
            <a:solidFill>
              <a:srgbClr val="BA751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410712" y="283464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Autoevaluacion sistematica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3410712" y="3383280"/>
            <a:ext cx="2423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5F7A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Hattie Timperley, 2007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172200" y="1874520"/>
            <a:ext cx="2560320" cy="1828800"/>
          </a:xfrm>
          <a:prstGeom prst="rect">
            <a:avLst/>
          </a:prstGeom>
          <a:solidFill>
            <a:srgbClr val="0A1C30"/>
          </a:solidFill>
          <a:ln w="3810">
            <a:solidFill>
              <a:srgbClr val="BA751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172200" y="1965960"/>
            <a:ext cx="25603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5F7A9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d=0,40</a:t>
            </a:r>
            <a:endParaRPr lang="en-US" sz="4400" dirty="0"/>
          </a:p>
        </p:txBody>
      </p:sp>
      <p:sp>
        <p:nvSpPr>
          <p:cNvPr id="17" name="Shape 15"/>
          <p:cNvSpPr/>
          <p:nvPr/>
        </p:nvSpPr>
        <p:spPr>
          <a:xfrm>
            <a:off x="6400800" y="2788920"/>
            <a:ext cx="2103120" cy="0"/>
          </a:xfrm>
          <a:prstGeom prst="line">
            <a:avLst/>
          </a:prstGeom>
          <a:noFill/>
          <a:ln w="3810">
            <a:solidFill>
              <a:srgbClr val="BA751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245352" y="283464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Efecto medio. Umbral de referencia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245352" y="3383280"/>
            <a:ext cx="2423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5F7A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Hattie, 2009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02920" y="466344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F7A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1.800 estudios · 250 millones de alumnos · Los efectos de MIRA triplican el umbral medio.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BA7517"/>
          </a:solidFill>
          <a:ln w="12700">
            <a:solidFill>
              <a:srgbClr val="BA751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0116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BA75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CUATRO PREGUNTAS. UNA RESPUESTA.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02920" y="502920"/>
            <a:ext cx="8046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C23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MIRA responde a preguntas que ya te haces.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02920" y="1170432"/>
            <a:ext cx="640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5600" b="1" dirty="0">
                <a:solidFill>
                  <a:srgbClr val="185FA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1161288" y="1188720"/>
            <a:ext cx="3749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Metacognición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161288" y="1554480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F5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¿El alumno sabe cómo aprende? ¿Puede ajustar su estrategia?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02920" y="2029968"/>
            <a:ext cx="5029200" cy="0"/>
          </a:xfrm>
          <a:prstGeom prst="line">
            <a:avLst/>
          </a:prstGeom>
          <a:noFill/>
          <a:ln w="6350">
            <a:solidFill>
              <a:srgbClr val="D0CEC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2103120"/>
            <a:ext cx="640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5600" b="1" dirty="0">
                <a:solidFill>
                  <a:srgbClr val="BA75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</a:t>
            </a:r>
            <a:endParaRPr lang="en-US" sz="5600" dirty="0"/>
          </a:p>
        </p:txBody>
      </p:sp>
      <p:sp>
        <p:nvSpPr>
          <p:cNvPr id="10" name="Text 8"/>
          <p:cNvSpPr/>
          <p:nvPr/>
        </p:nvSpPr>
        <p:spPr>
          <a:xfrm>
            <a:off x="1161288" y="2121408"/>
            <a:ext cx="3749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Interioridad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161288" y="2487168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F5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¿Lo que aprende conecta con algo que le importa de verdad?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02920" y="2962656"/>
            <a:ext cx="5029200" cy="0"/>
          </a:xfrm>
          <a:prstGeom prst="line">
            <a:avLst/>
          </a:prstGeom>
          <a:noFill/>
          <a:ln w="6350">
            <a:solidFill>
              <a:srgbClr val="D0CEC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3035808"/>
            <a:ext cx="640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5600" b="1" dirty="0">
                <a:solidFill>
                  <a:srgbClr val="0F6E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</a:t>
            </a:r>
            <a:endParaRPr lang="en-US" sz="5600" dirty="0"/>
          </a:p>
        </p:txBody>
      </p:sp>
      <p:sp>
        <p:nvSpPr>
          <p:cNvPr id="14" name="Text 12"/>
          <p:cNvSpPr/>
          <p:nvPr/>
        </p:nvSpPr>
        <p:spPr>
          <a:xfrm>
            <a:off x="1161288" y="3054096"/>
            <a:ext cx="3749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Resiliencia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161288" y="3419856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F5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¿Gestiona el error como información — o como fracaso?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02920" y="3886200"/>
            <a:ext cx="5029200" cy="0"/>
          </a:xfrm>
          <a:prstGeom prst="line">
            <a:avLst/>
          </a:prstGeom>
          <a:noFill/>
          <a:ln w="6350">
            <a:solidFill>
              <a:srgbClr val="D0CEC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2920" y="3959352"/>
            <a:ext cx="640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5600" b="1" dirty="0">
                <a:solidFill>
                  <a:srgbClr val="993C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5600" dirty="0"/>
          </a:p>
        </p:txBody>
      </p:sp>
      <p:sp>
        <p:nvSpPr>
          <p:cNvPr id="18" name="Text 16"/>
          <p:cNvSpPr/>
          <p:nvPr/>
        </p:nvSpPr>
        <p:spPr>
          <a:xfrm>
            <a:off x="1161288" y="3977640"/>
            <a:ext cx="3749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Agencia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161288" y="4343400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F5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¿Produce algo real — o solo reproduce lo que le dices?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126480" y="1097280"/>
            <a:ext cx="2743200" cy="3520440"/>
          </a:xfrm>
          <a:prstGeom prst="rect">
            <a:avLst/>
          </a:prstGeom>
          <a:solidFill>
            <a:srgbClr val="E6F1FB"/>
          </a:solidFill>
          <a:ln w="6350">
            <a:solidFill>
              <a:srgbClr val="B5D4F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54496" y="1261872"/>
            <a:ext cx="2487168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importante no son las palabras.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 las cuatro preguntas que hay detrás.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Cualquier docente que lleva años en el aula ya se las hace.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i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MIRA les da un instrumento concreto para cada una.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BA7517"/>
          </a:solidFill>
          <a:ln w="12700">
            <a:solidFill>
              <a:srgbClr val="BA751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0116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CAMBIA EN LA PRÁCTICA — Y QUÉ NO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02920" y="502920"/>
            <a:ext cx="8046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C23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 cambiar cómo das clase.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170432"/>
            <a:ext cx="3886200" cy="384048"/>
          </a:xfrm>
          <a:prstGeom prst="rect">
            <a:avLst/>
          </a:prstGeom>
          <a:solidFill>
            <a:srgbClr val="D0CEC8"/>
          </a:solidFill>
          <a:ln w="12700">
            <a:solidFill>
              <a:srgbClr val="D0CEC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170432"/>
            <a:ext cx="3886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F5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617720" y="1170432"/>
            <a:ext cx="4251960" cy="384048"/>
          </a:xfrm>
          <a:prstGeom prst="rect">
            <a:avLst/>
          </a:prstGeom>
          <a:solidFill>
            <a:srgbClr val="185FA5"/>
          </a:solidFill>
          <a:ln w="12700">
            <a:solidFill>
              <a:srgbClr val="185FA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17720" y="1170432"/>
            <a:ext cx="4251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 MIRA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02920" y="1572768"/>
            <a:ext cx="3886200" cy="594360"/>
          </a:xfrm>
          <a:prstGeom prst="rect">
            <a:avLst/>
          </a:prstGeom>
          <a:solidFill>
            <a:srgbClr val="F7F6F2"/>
          </a:solidFill>
          <a:ln w="6350">
            <a:solidFill>
              <a:srgbClr val="D0CEC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1645920"/>
            <a:ext cx="365760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F5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Corriges desde cero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617720" y="1572768"/>
            <a:ext cx="4251960" cy="594360"/>
          </a:xfrm>
          <a:prstGeom prst="rect">
            <a:avLst/>
          </a:prstGeom>
          <a:solidFill>
            <a:srgbClr val="E6F1FB"/>
          </a:solidFill>
          <a:ln w="6350">
            <a:solidFill>
              <a:srgbClr val="B5D4F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54880" y="1645920"/>
            <a:ext cx="402336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Partes de la autoevaluación del alumno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02920" y="2167128"/>
            <a:ext cx="3886200" cy="594360"/>
          </a:xfrm>
          <a:prstGeom prst="rect">
            <a:avLst/>
          </a:prstGeom>
          <a:solidFill>
            <a:srgbClr val="FFFFFF"/>
          </a:solidFill>
          <a:ln w="6350">
            <a:solidFill>
              <a:srgbClr val="D0CEC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2240280"/>
            <a:ext cx="365760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F5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feedback llega tarde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617720" y="2167128"/>
            <a:ext cx="4251960" cy="594360"/>
          </a:xfrm>
          <a:prstGeom prst="rect">
            <a:avLst/>
          </a:prstGeom>
          <a:solidFill>
            <a:srgbClr val="FFFFFF"/>
          </a:solidFill>
          <a:ln w="6350">
            <a:solidFill>
              <a:srgbClr val="B5D4F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54880" y="2240280"/>
            <a:ext cx="402336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alumno llega a la entrega habiendo pensado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02920" y="2761488"/>
            <a:ext cx="3886200" cy="594360"/>
          </a:xfrm>
          <a:prstGeom prst="rect">
            <a:avLst/>
          </a:prstGeom>
          <a:solidFill>
            <a:srgbClr val="F7F6F2"/>
          </a:solidFill>
          <a:ln w="6350">
            <a:solidFill>
              <a:srgbClr val="D0CEC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2834640"/>
            <a:ext cx="365760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F5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nota cierra la conversación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617720" y="2761488"/>
            <a:ext cx="4251960" cy="594360"/>
          </a:xfrm>
          <a:prstGeom prst="rect">
            <a:avLst/>
          </a:prstGeom>
          <a:solidFill>
            <a:srgbClr val="E6F1FB"/>
          </a:solidFill>
          <a:ln w="6350">
            <a:solidFill>
              <a:srgbClr val="B5D4F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54880" y="2834640"/>
            <a:ext cx="402336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rúbrica abre la conversación sobre el proceso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02920" y="3355848"/>
            <a:ext cx="3886200" cy="594360"/>
          </a:xfrm>
          <a:prstGeom prst="rect">
            <a:avLst/>
          </a:prstGeom>
          <a:solidFill>
            <a:srgbClr val="FFFFFF"/>
          </a:solidFill>
          <a:ln w="6350">
            <a:solidFill>
              <a:srgbClr val="D0CEC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0080" y="3429000"/>
            <a:ext cx="365760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F5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error penaliza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17720" y="3355848"/>
            <a:ext cx="4251960" cy="594360"/>
          </a:xfrm>
          <a:prstGeom prst="rect">
            <a:avLst/>
          </a:prstGeom>
          <a:solidFill>
            <a:srgbClr val="FFFFFF"/>
          </a:solidFill>
          <a:ln w="6350">
            <a:solidFill>
              <a:srgbClr val="B5D4F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754880" y="3429000"/>
            <a:ext cx="402336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error es un paso del diseño, no un accidente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02920" y="3950208"/>
            <a:ext cx="3886200" cy="594360"/>
          </a:xfrm>
          <a:prstGeom prst="rect">
            <a:avLst/>
          </a:prstGeom>
          <a:solidFill>
            <a:srgbClr val="F7F6F2"/>
          </a:solidFill>
          <a:ln w="6350">
            <a:solidFill>
              <a:srgbClr val="D0CEC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" y="4023360"/>
            <a:ext cx="365760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F5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alumno reproduce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4617720" y="3950208"/>
            <a:ext cx="4251960" cy="594360"/>
          </a:xfrm>
          <a:prstGeom prst="rect">
            <a:avLst/>
          </a:prstGeom>
          <a:solidFill>
            <a:srgbClr val="E6F1FB"/>
          </a:solidFill>
          <a:ln w="6350">
            <a:solidFill>
              <a:srgbClr val="B5D4F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754880" y="4023360"/>
            <a:ext cx="402336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85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alumno produce algo con audiencia real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BA7517"/>
          </a:solidFill>
          <a:ln w="12700">
            <a:solidFill>
              <a:srgbClr val="BA751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0116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DÓNDE EMPEZAR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02920" y="50292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C23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instrumento. Tu próxima tarea. Quince minutos.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325880"/>
            <a:ext cx="2788920" cy="3383280"/>
          </a:xfrm>
          <a:prstGeom prst="rect">
            <a:avLst/>
          </a:prstGeom>
          <a:solidFill>
            <a:srgbClr val="E1F5EE"/>
          </a:solidFill>
          <a:ln w="6350">
            <a:solidFill>
              <a:srgbClr val="9FE1C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371600"/>
            <a:ext cx="2788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0F6E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630936" y="2240280"/>
            <a:ext cx="253288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instrumento en tu próxima tarea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30936" y="2834640"/>
            <a:ext cx="2532888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50" dirty="0">
                <a:solidFill>
                  <a:srgbClr val="5F5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lista de cotejo o la ficha ★. El alumno la completa antes de entregarte el trabajo. Tú lees su autoevaluación antes de corregir. 15 minutos de preparación.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447288" y="1325880"/>
            <a:ext cx="2788920" cy="3383280"/>
          </a:xfrm>
          <a:prstGeom prst="rect">
            <a:avLst/>
          </a:prstGeom>
          <a:solidFill>
            <a:srgbClr val="E6F1FB"/>
          </a:solidFill>
          <a:ln w="6350">
            <a:solidFill>
              <a:srgbClr val="B5D4F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447288" y="1371600"/>
            <a:ext cx="2788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185FA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5400" dirty="0"/>
          </a:p>
        </p:txBody>
      </p:sp>
      <p:sp>
        <p:nvSpPr>
          <p:cNvPr id="11" name="Text 9"/>
          <p:cNvSpPr/>
          <p:nvPr/>
        </p:nvSpPr>
        <p:spPr>
          <a:xfrm>
            <a:off x="3575304" y="2240280"/>
            <a:ext cx="253288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unidad completa con rúbrica A-D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575304" y="2834640"/>
            <a:ext cx="2532888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50" dirty="0">
                <a:solidFill>
                  <a:srgbClr val="5F5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alumno conoce los criterios desde el inicio. La autoevaluación es parte del diseño de la tarea, no un añadido final. 45-60 minutos de preparación.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391656" y="1325880"/>
            <a:ext cx="2788920" cy="3383280"/>
          </a:xfrm>
          <a:prstGeom prst="rect">
            <a:avLst/>
          </a:prstGeom>
          <a:solidFill>
            <a:srgbClr val="FAEEDA"/>
          </a:solidFill>
          <a:ln w="6350">
            <a:solidFill>
              <a:srgbClr val="FAC77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91656" y="1371600"/>
            <a:ext cx="2788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BA75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5400" dirty="0"/>
          </a:p>
        </p:txBody>
      </p:sp>
      <p:sp>
        <p:nvSpPr>
          <p:cNvPr id="15" name="Text 13"/>
          <p:cNvSpPr/>
          <p:nvPr/>
        </p:nvSpPr>
        <p:spPr>
          <a:xfrm>
            <a:off x="6519672" y="2240280"/>
            <a:ext cx="253288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ciclo MIRA completo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519672" y="2834640"/>
            <a:ext cx="2532888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50" dirty="0">
                <a:solidFill>
                  <a:srgbClr val="5F5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cuatro fases presentes: autoevaluación, conexión personal, dificultad real y producto auténtico. No hace falta llegar aquí el primer trimestre.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C23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" cy="5143500"/>
          </a:xfrm>
          <a:prstGeom prst="rect">
            <a:avLst/>
          </a:prstGeom>
          <a:solidFill>
            <a:srgbClr val="BA7517"/>
          </a:solidFill>
          <a:ln w="12700">
            <a:solidFill>
              <a:srgbClr val="BA75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3886200"/>
            <a:ext cx="9144000" cy="1257300"/>
          </a:xfrm>
          <a:prstGeom prst="rect">
            <a:avLst/>
          </a:prstGeom>
          <a:solidFill>
            <a:srgbClr val="BA7517"/>
          </a:solidFill>
          <a:ln w="12700">
            <a:solidFill>
              <a:srgbClr val="BA751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411480"/>
            <a:ext cx="77724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 único que puede demostrar si funciona</a:t>
            </a:r>
            <a:endParaRPr lang="en-US" sz="30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 probarlo.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94360" y="1920240"/>
            <a:ext cx="77724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350" dirty="0">
                <a:solidFill>
                  <a:srgbClr val="A8B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hace falta que tu centro lo adopte. No hace falta convencer al claustro.</a:t>
            </a:r>
            <a:endParaRPr lang="en-US" sz="135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350" dirty="0">
                <a:solidFill>
                  <a:srgbClr val="A8B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hace falta formación previa.</a:t>
            </a:r>
            <a:endParaRPr lang="en-US" sz="1350" dirty="0"/>
          </a:p>
          <a:p>
            <a:pPr indent="0" marL="0">
              <a:lnSpc>
                <a:spcPct val="150000"/>
              </a:lnSpc>
              <a:buNone/>
            </a:pPr>
            <a:endParaRPr lang="en-US" sz="135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350" dirty="0">
                <a:solidFill>
                  <a:srgbClr val="A8B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Hay un instrumento que puedes usar en tu próxima tarea sin cambiar nada más</a:t>
            </a:r>
            <a:endParaRPr lang="en-US" sz="135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350" dirty="0">
                <a:solidFill>
                  <a:srgbClr val="A8B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lo que haces. Si no te aporta nada, no has perdido nada.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594360" y="4005072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C23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miraaprendizaje.org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94360" y="4462272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Materiales gratuitos · CC BY-SA 4.0 · Registro libre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MIRA — Para un docente que lo oye por primera vez</dc:title>
  <dc:subject>Modelo de enseñanza-aprendizaje MIRA</dc:subject>
  <dc:creator>Juan María Rodríguez González</dc:creator>
  <cp:lastModifiedBy>Juan María Rodríguez González</cp:lastModifiedBy>
  <cp:revision>1</cp:revision>
  <dcterms:created xsi:type="dcterms:W3CDTF">2026-05-23T00:03:02Z</dcterms:created>
  <dcterms:modified xsi:type="dcterms:W3CDTF">2026-05-23T00:03:02Z</dcterms:modified>
</cp:coreProperties>
</file>